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72" r:id="rId2"/>
    <p:sldId id="444" r:id="rId3"/>
    <p:sldId id="428" r:id="rId4"/>
    <p:sldId id="387" r:id="rId5"/>
    <p:sldId id="260" r:id="rId6"/>
    <p:sldId id="353" r:id="rId7"/>
    <p:sldId id="445" r:id="rId8"/>
    <p:sldId id="305" r:id="rId9"/>
    <p:sldId id="369" r:id="rId10"/>
    <p:sldId id="302" r:id="rId11"/>
    <p:sldId id="301" r:id="rId12"/>
    <p:sldId id="308" r:id="rId13"/>
    <p:sldId id="446" r:id="rId14"/>
    <p:sldId id="447" r:id="rId15"/>
    <p:sldId id="277" r:id="rId16"/>
    <p:sldId id="448" r:id="rId17"/>
    <p:sldId id="449" r:id="rId18"/>
    <p:sldId id="309" r:id="rId19"/>
    <p:sldId id="450" r:id="rId20"/>
    <p:sldId id="451" r:id="rId21"/>
    <p:sldId id="454" r:id="rId22"/>
    <p:sldId id="455" r:id="rId23"/>
    <p:sldId id="452" r:id="rId24"/>
    <p:sldId id="453" r:id="rId25"/>
    <p:sldId id="414" r:id="rId26"/>
    <p:sldId id="426" r:id="rId27"/>
    <p:sldId id="424" r:id="rId28"/>
    <p:sldId id="458" r:id="rId29"/>
    <p:sldId id="459" r:id="rId30"/>
    <p:sldId id="460" r:id="rId31"/>
    <p:sldId id="461" r:id="rId32"/>
    <p:sldId id="328" r:id="rId33"/>
    <p:sldId id="456" r:id="rId34"/>
    <p:sldId id="267" r:id="rId35"/>
    <p:sldId id="26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8"/>
    <p:restoredTop sz="94662"/>
  </p:normalViewPr>
  <p:slideViewPr>
    <p:cSldViewPr snapToGrid="0" snapToObjects="1">
      <p:cViewPr varScale="1">
        <p:scale>
          <a:sx n="85" d="100"/>
          <a:sy n="85" d="100"/>
        </p:scale>
        <p:origin x="1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68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6EE29-1A90-1146-96FE-FD5979F1AFC2}" type="datetimeFigureOut">
              <a:rPr lang="en-US" smtClean="0"/>
              <a:t>4/1/20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35FC3-32BC-8944-9A93-91001972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41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56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95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8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92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00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03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5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8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7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67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30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3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12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0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97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29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71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11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6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6111-0DD0-A649-B175-0A587936D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68248-0D13-4E44-85BD-5DC725267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92126-B2ED-FD4E-998D-F1C3F701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EC454-980A-1648-A618-DD632B09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B79D3-ADA7-AF41-B539-FA750F1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96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29A9-A6BA-A04E-B795-D3A7A9E3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669CD-016E-E141-A822-51BA5DC70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2BA74-34F8-A643-885D-AC8A1C56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EFD8D-9A2F-864A-B70D-30533796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FE312-791F-CB4F-B0A3-83FE86A6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3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3493E-6CB0-F64F-A4C7-59050567E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0D027-B634-0E47-BDC7-6233A8243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9491E-479F-D743-88BE-9AEA3E39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30D22-C2D7-7149-AE7F-B1489024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03F8-FCFA-E444-A660-57DFF2FC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70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1-Cours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43543" y="2514600"/>
            <a:ext cx="12192000" cy="4343400"/>
          </a:xfrm>
          <a:prstGeom prst="rect">
            <a:avLst/>
          </a:prstGeom>
        </p:spPr>
      </p:pic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16458" y="2209803"/>
            <a:ext cx="11046177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rgbClr val="0099CC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Course Title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5" y="3657600"/>
            <a:ext cx="10507873" cy="4460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 Topic Title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38600"/>
            <a:ext cx="7891289" cy="2839093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812805" y="3505200"/>
            <a:ext cx="10507873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79401"/>
            <a:ext cx="3242733" cy="91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8199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3_Terminal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Terminal Objective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287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5_Key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Key Topics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9706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1-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3124200"/>
            <a:ext cx="12177485" cy="0"/>
          </a:xfrm>
          <a:prstGeom prst="line">
            <a:avLst/>
          </a:prstGeom>
          <a:ln w="13017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19403"/>
            <a:ext cx="1217748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chemeClr val="tx2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Module 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-3208421" y="1371600"/>
            <a:ext cx="15400421" cy="548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2799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0" y="2518348"/>
            <a:ext cx="121920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605" y="800325"/>
            <a:ext cx="4821529" cy="6072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3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18908"/>
            <a:ext cx="7891289" cy="283909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8199" y="1598705"/>
            <a:ext cx="4845051" cy="1924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609585" indent="0">
              <a:buNone/>
              <a:defRPr>
                <a:solidFill>
                  <a:srgbClr val="141414"/>
                </a:solidFill>
              </a:defRPr>
            </a:lvl2pPr>
            <a:lvl3pPr marL="1219170" indent="0">
              <a:buNone/>
              <a:defRPr>
                <a:solidFill>
                  <a:srgbClr val="141414"/>
                </a:solidFill>
              </a:defRPr>
            </a:lvl3pPr>
            <a:lvl4pPr marL="1828754" indent="0">
              <a:buNone/>
              <a:defRPr>
                <a:solidFill>
                  <a:srgbClr val="141414"/>
                </a:solidFill>
              </a:defRPr>
            </a:lvl4pPr>
            <a:lvl5pPr marL="2438339" indent="0">
              <a:buNone/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ID</a:t>
            </a:r>
            <a:br>
              <a:rPr lang="en-US" dirty="0"/>
            </a:br>
            <a:r>
              <a:rPr lang="en-US" dirty="0"/>
              <a:t>Email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638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4_Recap or Revie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Recap or Review – use any color slide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6163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3_Ask Question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Ask learner-centered questions - any color slide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33405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2_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– Black 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677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8740-2DAE-3842-AE5E-80D205F8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4E6E6-160D-E141-AE83-BFC44DE0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3AE2-6743-774B-8FD0-41F4C5F7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6C6D5-CDEC-A444-9C78-2C1E39F5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1C456-44A2-804C-9CFA-002CA30E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82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7A42-0E98-4744-B505-D36A8595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41ABC-EB2A-6443-A7D9-6FDC190B2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A7416-A84B-004F-8026-B5B803A7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F29F3-1CB2-D141-8923-2DF23CF4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9F08A-E327-B740-97F2-E53D0EA6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8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725C3-CB18-9444-8F80-F9D33707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E70E-53F3-594F-B1F2-4BC4520A4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B3D51-9C37-7645-9179-1AE520884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70EB2-5E2E-B841-BA5F-1FEEB292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F9F1A-0B8F-B147-B3EC-FB419032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501A1-1877-7F4E-A69C-6304DCF9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6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696E-4C73-7A45-8730-8D56FA81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B89E6-7813-E048-BCD1-DD3F4C12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71681-F5E9-964F-A75A-E426753F1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1653F-E1BA-B449-B388-94BA9BE1F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FF708-AB38-9145-BFD9-729E2BD25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0543E-C0B6-9640-BB96-4D138C57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3FEBDD-87AA-614C-9BE6-7E54327D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10865-C8B0-BF4F-86E2-F2D07E4E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90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52AC-EF0A-AF49-AFEB-56FBD735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5D637-B7EA-E742-8F8C-E3842226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42F44-EEE1-224D-B64F-F43E69F47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D4186-8553-C244-88AC-3B22C33D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5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A2EE5-6E02-E04F-9D90-955CCC31F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EB2F4-2501-3C42-A695-649CC590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B189-DF98-614A-A25F-D7E4552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4F74-19E6-C14D-B8BB-BC1E2C0FB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FAB5F-F801-594C-AC97-FF5F2BE3E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E1DF5-74B8-B44E-803C-90B6663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BD4CD-5708-2E4A-BDD3-70C63273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9788B-BBD0-504F-AC6E-34718FAB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EF3E8-9560-ED4F-BCBC-7FF0B644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4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CDB8-1781-DA4C-878D-9775EFC7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5EBC6-D084-594E-9400-18F06EF59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9DC4C-2571-0D44-B7AC-5DB2C91B4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5E2B1-1172-634E-84BE-4F79AD5D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FDFE7-2750-7049-A654-5A61E022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FCEC6-0755-D646-B9A4-9AE2C8FC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1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D2C3F"/>
            </a:gs>
            <a:gs pos="100000">
              <a:srgbClr val="0A0D16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3440B-5A16-A540-A73B-E2843F6F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3492B-B937-5544-B7BE-F549DEEE0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97543-4697-1848-B9DB-4347805E7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8553D-62A4-B94A-B303-E17560B89933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E7059-0CB6-4C4B-A8AB-AC448C5FF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590A7-E062-1742-85F0-5B0DC06F7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4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7" r:id="rId15"/>
    <p:sldLayoutId id="2147483669" r:id="rId16"/>
    <p:sldLayoutId id="2147483670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tutorialspoint.com/graphql/graphql_architecture.ht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graphql/graphql_architecture.ht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movies-graphql.cfapps.io/q?query=" TargetMode="Externa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tutorialspoint.com/graphql/graphql_architecture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616458" y="2209803"/>
            <a:ext cx="11046177" cy="748988"/>
          </a:xfrm>
        </p:spPr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and React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914401" y="4038600"/>
            <a:ext cx="3860796" cy="2108200"/>
          </a:xfrm>
        </p:spPr>
        <p:txBody>
          <a:bodyPr>
            <a:normAutofit/>
          </a:bodyPr>
          <a:lstStyle/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Jason Monroe - 688776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492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2AD07-DC07-0C4A-B824-91700EDDB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026" y="1666306"/>
            <a:ext cx="7272197" cy="353913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D55941B-251C-CC44-A9BB-5203B01D34C7}"/>
              </a:ext>
            </a:extLst>
          </p:cNvPr>
          <p:cNvSpPr txBox="1">
            <a:spLocks/>
          </p:cNvSpPr>
          <p:nvPr/>
        </p:nvSpPr>
        <p:spPr>
          <a:xfrm>
            <a:off x="333375" y="365125"/>
            <a:ext cx="10515600" cy="11636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67" dirty="0" err="1"/>
              <a:t>GraphQL</a:t>
            </a:r>
            <a:r>
              <a:rPr lang="en-US" sz="4267" dirty="0"/>
              <a:t> Architectures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A66AB-BE22-A74D-B076-3A9EB829BA50}"/>
              </a:ext>
            </a:extLst>
          </p:cNvPr>
          <p:cNvSpPr txBox="1"/>
          <p:nvPr/>
        </p:nvSpPr>
        <p:spPr>
          <a:xfrm>
            <a:off x="5591175" y="5471411"/>
            <a:ext cx="194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Integrated systems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81B84B-F9D1-9C47-B74D-9BC0A39E0CD3}"/>
              </a:ext>
            </a:extLst>
          </p:cNvPr>
          <p:cNvSpPr/>
          <p:nvPr/>
        </p:nvSpPr>
        <p:spPr>
          <a:xfrm>
            <a:off x="2826811" y="6221998"/>
            <a:ext cx="6471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https://www.tutorialspoint.com/graphql/graphql_architecture.htm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230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DB0A5-32C1-3044-852F-79465DF014E7}"/>
              </a:ext>
            </a:extLst>
          </p:cNvPr>
          <p:cNvSpPr/>
          <p:nvPr/>
        </p:nvSpPr>
        <p:spPr>
          <a:xfrm>
            <a:off x="2826811" y="6221998"/>
            <a:ext cx="6471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https://www.tutorialspoint.com/graphql/graphql_architecture.htm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AB84E-5863-4D42-81C8-9F689E0AC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400" y="1735279"/>
            <a:ext cx="6810172" cy="3314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786CFB-C607-5344-9782-44B64776401F}"/>
              </a:ext>
            </a:extLst>
          </p:cNvPr>
          <p:cNvSpPr txBox="1"/>
          <p:nvPr/>
        </p:nvSpPr>
        <p:spPr>
          <a:xfrm>
            <a:off x="5657568" y="5317264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Hybrid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2E1877-E681-6F48-A69F-D2F17559341F}"/>
              </a:ext>
            </a:extLst>
          </p:cNvPr>
          <p:cNvSpPr txBox="1">
            <a:spLocks/>
          </p:cNvSpPr>
          <p:nvPr/>
        </p:nvSpPr>
        <p:spPr>
          <a:xfrm>
            <a:off x="333375" y="365125"/>
            <a:ext cx="10515600" cy="11636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67" dirty="0" err="1"/>
              <a:t>GraphQL</a:t>
            </a:r>
            <a:r>
              <a:rPr lang="en-US" sz="4267" dirty="0"/>
              <a:t>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124406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0638" y="224877"/>
            <a:ext cx="10515600" cy="1008905"/>
          </a:xfrm>
        </p:spPr>
        <p:txBody>
          <a:bodyPr/>
          <a:lstStyle/>
          <a:p>
            <a:r>
              <a:rPr lang="en-US" sz="4267" dirty="0"/>
              <a:t>Schema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2944EB-51FF-B045-9DDF-9878B2C60F42}"/>
              </a:ext>
            </a:extLst>
          </p:cNvPr>
          <p:cNvSpPr txBox="1">
            <a:spLocks/>
          </p:cNvSpPr>
          <p:nvPr/>
        </p:nvSpPr>
        <p:spPr>
          <a:xfrm>
            <a:off x="460048" y="1056223"/>
            <a:ext cx="6990063" cy="108737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 err="1">
                <a:solidFill>
                  <a:srgbClr val="C4E3B0"/>
                </a:solidFill>
              </a:rPr>
              <a:t>Schema.js</a:t>
            </a:r>
            <a:r>
              <a:rPr lang="en-US" sz="2000" dirty="0">
                <a:solidFill>
                  <a:srgbClr val="C4E3B0"/>
                </a:solidFill>
              </a:rPr>
              <a:t> file in </a:t>
            </a:r>
            <a:r>
              <a:rPr lang="en-US" sz="2000" dirty="0" err="1">
                <a:solidFill>
                  <a:srgbClr val="C4E3B0"/>
                </a:solidFill>
              </a:rPr>
              <a:t>GraphQL</a:t>
            </a:r>
            <a:r>
              <a:rPr lang="en-US" sz="2000" dirty="0">
                <a:solidFill>
                  <a:srgbClr val="C4E3B0"/>
                </a:solidFill>
              </a:rPr>
              <a:t> server determines strongly typed data models and the supported queries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en-US" sz="2000" dirty="0"/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6FCA16-6179-8442-92C8-CA57CDDFE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166" y="0"/>
            <a:ext cx="4245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8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0638" y="224877"/>
            <a:ext cx="10515600" cy="1008905"/>
          </a:xfrm>
        </p:spPr>
        <p:txBody>
          <a:bodyPr/>
          <a:lstStyle/>
          <a:p>
            <a:r>
              <a:rPr lang="en-US" sz="4267" dirty="0"/>
              <a:t>Schema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2944EB-51FF-B045-9DDF-9878B2C60F42}"/>
              </a:ext>
            </a:extLst>
          </p:cNvPr>
          <p:cNvSpPr txBox="1">
            <a:spLocks/>
          </p:cNvSpPr>
          <p:nvPr/>
        </p:nvSpPr>
        <p:spPr>
          <a:xfrm>
            <a:off x="460048" y="1056222"/>
            <a:ext cx="5101303" cy="369566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C4E3B0"/>
                </a:solidFill>
              </a:rPr>
              <a:t>Two queries are defined here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”movies” which returns all movies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“movie” which accepts an index argument and returns the movie with the corresponding index.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C4E3B0"/>
                </a:solidFill>
              </a:rPr>
              <a:t>Every query starts with a property that indicates its name, what type of data it returns, optional arguments , a resolve property that defines a resolver function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en-US" sz="2000" dirty="0"/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4DF23A-5E0A-884D-94DB-A07FAA0C5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729329"/>
            <a:ext cx="64897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5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Queries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869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EE3EA5-4F7B-3A46-A2F3-FF2140409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53" y="1664241"/>
            <a:ext cx="3255724" cy="310473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753246" y="94375"/>
            <a:ext cx="4842476" cy="6578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/>
              <a:t>Querying Server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049" y="1056222"/>
            <a:ext cx="5979662" cy="432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Query is sent as a JSON-</a:t>
            </a:r>
            <a:r>
              <a:rPr lang="en-US" sz="2800" dirty="0" err="1">
                <a:solidFill>
                  <a:srgbClr val="C4E3B0"/>
                </a:solidFill>
              </a:rPr>
              <a:t>esque</a:t>
            </a:r>
            <a:r>
              <a:rPr lang="en-US" sz="2800" dirty="0">
                <a:solidFill>
                  <a:srgbClr val="C4E3B0"/>
                </a:solidFill>
              </a:rPr>
              <a:t> syntax with the query name in front of { } which contain the desired fields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7466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4267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F2BAB4-4FEC-454C-BEB5-0AF2149673E9}"/>
              </a:ext>
            </a:extLst>
          </p:cNvPr>
          <p:cNvCxnSpPr>
            <a:cxnSpLocks/>
          </p:cNvCxnSpPr>
          <p:nvPr/>
        </p:nvCxnSpPr>
        <p:spPr>
          <a:xfrm flipH="1" flipV="1">
            <a:off x="9248931" y="3807502"/>
            <a:ext cx="439820" cy="107578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D8C9D2-D613-B945-8C3A-4C0AF1B8B5D4}"/>
              </a:ext>
            </a:extLst>
          </p:cNvPr>
          <p:cNvSpPr txBox="1"/>
          <p:nvPr/>
        </p:nvSpPr>
        <p:spPr>
          <a:xfrm>
            <a:off x="9461643" y="4947312"/>
            <a:ext cx="167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Fields to return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81C508-4C04-C745-8627-5393A88C87F6}"/>
              </a:ext>
            </a:extLst>
          </p:cNvPr>
          <p:cNvCxnSpPr>
            <a:cxnSpLocks/>
          </p:cNvCxnSpPr>
          <p:nvPr/>
        </p:nvCxnSpPr>
        <p:spPr>
          <a:xfrm flipH="1">
            <a:off x="8381714" y="1056222"/>
            <a:ext cx="428016" cy="102741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AB7E5F-F5BC-2740-B3A3-05084EBC4239}"/>
              </a:ext>
            </a:extLst>
          </p:cNvPr>
          <p:cNvSpPr txBox="1"/>
          <p:nvPr/>
        </p:nvSpPr>
        <p:spPr>
          <a:xfrm>
            <a:off x="8809730" y="662731"/>
            <a:ext cx="302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Query name that matches query in </a:t>
            </a:r>
            <a:r>
              <a:rPr lang="en-US" dirty="0" err="1">
                <a:solidFill>
                  <a:schemeClr val="bg1"/>
                </a:solidFill>
              </a:rPr>
              <a:t>Schema.js</a:t>
            </a:r>
            <a:r>
              <a:rPr lang="en-US" dirty="0">
                <a:solidFill>
                  <a:schemeClr val="bg1"/>
                </a:solidFill>
              </a:rPr>
              <a:t> on server</a:t>
            </a:r>
          </a:p>
        </p:txBody>
      </p:sp>
    </p:spTree>
    <p:extLst>
      <p:ext uri="{BB962C8B-B14F-4D97-AF65-F5344CB8AC3E}">
        <p14:creationId xmlns:p14="http://schemas.microsoft.com/office/powerpoint/2010/main" val="389380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DF0336-E61C-634F-8370-069DA31E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144" y="1988285"/>
            <a:ext cx="4544549" cy="295902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753246" y="94375"/>
            <a:ext cx="4842476" cy="6578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/>
              <a:t>Querying Server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049" y="1056222"/>
            <a:ext cx="5979662" cy="432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>
                <a:solidFill>
                  <a:srgbClr val="C4E3B0"/>
                </a:solidFill>
              </a:rPr>
              <a:t>Queries that take arguments are written with the arguments passed in parenthesis as a key : value pairs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7466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4267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81C508-4C04-C745-8627-5393A88C87F6}"/>
              </a:ext>
            </a:extLst>
          </p:cNvPr>
          <p:cNvCxnSpPr>
            <a:cxnSpLocks/>
          </p:cNvCxnSpPr>
          <p:nvPr/>
        </p:nvCxnSpPr>
        <p:spPr>
          <a:xfrm>
            <a:off x="9248931" y="1454046"/>
            <a:ext cx="0" cy="103432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AB7E5F-F5BC-2740-B3A3-05084EBC4239}"/>
              </a:ext>
            </a:extLst>
          </p:cNvPr>
          <p:cNvSpPr txBox="1"/>
          <p:nvPr/>
        </p:nvSpPr>
        <p:spPr>
          <a:xfrm>
            <a:off x="8809730" y="662731"/>
            <a:ext cx="302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Index argument on movie query</a:t>
            </a:r>
          </a:p>
        </p:txBody>
      </p:sp>
    </p:spTree>
    <p:extLst>
      <p:ext uri="{BB962C8B-B14F-4D97-AF65-F5344CB8AC3E}">
        <p14:creationId xmlns:p14="http://schemas.microsoft.com/office/powerpoint/2010/main" val="356367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Hit Live API for Developers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35703" y="1137830"/>
            <a:ext cx="9418839" cy="431620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Using this endpoint: </a:t>
            </a:r>
            <a:r>
              <a:rPr lang="en-US" sz="2800" dirty="0">
                <a:hlinkClick r:id="rId2"/>
              </a:rPr>
              <a:t>https://movies-graphql.cfapps.io/q?query=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Query all movies, showing title and year.  The query name is ”movies”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Query the movie with index 2.  The query name is “movie”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Query all movies starring Johnny Depp.  The query name is “starring”</a:t>
            </a: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7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4047" y="29740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#1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B6851-4F82-8A42-9FA6-4794156B4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890" y="0"/>
            <a:ext cx="5075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92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4047" y="29740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#2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62EBA-9F8D-BA4E-9C42-A3D95F878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1981200"/>
            <a:ext cx="78867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0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4999-9819-2A4B-9A67-31021516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Feature / Scenario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689DD-2EA7-404A-A03F-B56E9B72D6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our </a:t>
            </a:r>
            <a:r>
              <a:rPr lang="en-US" dirty="0" err="1"/>
              <a:t>DevBios</a:t>
            </a:r>
            <a:r>
              <a:rPr lang="en-US" dirty="0"/>
              <a:t> app, we would like add a complex search feature to analyze and report on our Developers.  We would like to filter live data from a server on every field  How can this be achieved?</a:t>
            </a:r>
          </a:p>
        </p:txBody>
      </p:sp>
    </p:spTree>
    <p:extLst>
      <p:ext uri="{BB962C8B-B14F-4D97-AF65-F5344CB8AC3E}">
        <p14:creationId xmlns:p14="http://schemas.microsoft.com/office/powerpoint/2010/main" val="2110889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4047" y="29740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#3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B0021-7E58-CB49-8EB8-E532D07EE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155700"/>
            <a:ext cx="92964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68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Mutations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7271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53246" y="94375"/>
            <a:ext cx="4842476" cy="6578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/>
              <a:t>Mutations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049" y="1056222"/>
            <a:ext cx="10490980" cy="432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Mutations add data to the database, much like a traditional post / insert.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7466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42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3C239-ABA1-E841-BDF3-C8327F9C5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734" y="2953412"/>
            <a:ext cx="4635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5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in React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9480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0638" y="224877"/>
            <a:ext cx="10515600" cy="1008905"/>
          </a:xfrm>
        </p:spPr>
        <p:txBody>
          <a:bodyPr/>
          <a:lstStyle/>
          <a:p>
            <a:r>
              <a:rPr lang="en-US" sz="4267" dirty="0"/>
              <a:t>From React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2944EB-51FF-B045-9DDF-9878B2C60F42}"/>
              </a:ext>
            </a:extLst>
          </p:cNvPr>
          <p:cNvSpPr txBox="1">
            <a:spLocks/>
          </p:cNvSpPr>
          <p:nvPr/>
        </p:nvSpPr>
        <p:spPr>
          <a:xfrm>
            <a:off x="460049" y="1056222"/>
            <a:ext cx="4315152" cy="369566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Write query as multiline string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Use ‘clean-tagged-string’ library to remove line returns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Make GET request with .fetch()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en-US" sz="2000" dirty="0"/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77156-7363-6F4C-B64F-8B09590E4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051547"/>
            <a:ext cx="7079982" cy="388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0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</a:t>
            </a:r>
            <a:r>
              <a:rPr lang="en-US" dirty="0" err="1"/>
              <a:t>GraphQL</a:t>
            </a:r>
            <a:r>
              <a:rPr lang="en-US" dirty="0"/>
              <a:t>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53268" y="1137831"/>
            <a:ext cx="9230731" cy="3902520"/>
          </a:xfrm>
        </p:spPr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SearchDevelopers.js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Allow user to search by any one criteria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Build query and fetch results</a:t>
            </a:r>
          </a:p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Display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8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35694A-C2AA-114A-A691-E16DCD2E7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063750"/>
            <a:ext cx="7740650" cy="27723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8F49B3F-3CD0-1742-9223-16212F48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Utility File for Building Query </a:t>
            </a:r>
            <a:r>
              <a:rPr lang="en-US" dirty="0" err="1"/>
              <a:t>Args</a:t>
            </a:r>
            <a:r>
              <a:rPr lang="en-US" dirty="0"/>
              <a:t> String</a:t>
            </a:r>
          </a:p>
        </p:txBody>
      </p:sp>
    </p:spTree>
    <p:extLst>
      <p:ext uri="{BB962C8B-B14F-4D97-AF65-F5344CB8AC3E}">
        <p14:creationId xmlns:p14="http://schemas.microsoft.com/office/powerpoint/2010/main" val="3655918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6EBC2D-7F71-B744-8479-D689DD051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45" y="0"/>
            <a:ext cx="8537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34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C62FD-018B-E94F-8C9C-5F24ED2C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0"/>
            <a:ext cx="788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34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06248B-C3E7-9F4C-BA1B-101FDB38F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990600"/>
            <a:ext cx="11074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67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</a:t>
            </a:r>
            <a:r>
              <a:rPr lang="en-US" sz="2400" dirty="0" err="1"/>
              <a:t>GraphQL</a:t>
            </a:r>
            <a:r>
              <a:rPr lang="en-US" sz="2400" dirty="0"/>
              <a:t> features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Write </a:t>
            </a:r>
            <a:r>
              <a:rPr lang="en-US" sz="2400" dirty="0" err="1"/>
              <a:t>GraphQL</a:t>
            </a:r>
            <a:r>
              <a:rPr lang="en-US" sz="2400" dirty="0"/>
              <a:t> Queries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Implement </a:t>
            </a:r>
            <a:r>
              <a:rPr lang="en-US" sz="2400" dirty="0" err="1"/>
              <a:t>GraphQL</a:t>
            </a:r>
            <a:r>
              <a:rPr lang="en-US" sz="2400" dirty="0"/>
              <a:t> Query searches in a React App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40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D7BD10-C62E-C94B-9E4A-D99CCA51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7932"/>
            <a:ext cx="12192000" cy="39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87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E0B732-3E2B-DF40-AEF7-3C895EB24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536"/>
            <a:ext cx="12192000" cy="542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05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6730" y="18148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Review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BFFD5-501D-424A-804E-56C0D59D6638}"/>
              </a:ext>
            </a:extLst>
          </p:cNvPr>
          <p:cNvSpPr txBox="1"/>
          <p:nvPr/>
        </p:nvSpPr>
        <p:spPr>
          <a:xfrm>
            <a:off x="614555" y="1498600"/>
            <a:ext cx="11186220" cy="3352800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2800" baseline="0">
                <a:solidFill>
                  <a:schemeClr val="bg2"/>
                </a:solidFill>
              </a:defRPr>
            </a:lvl1pPr>
            <a:lvl2pPr marL="228600" indent="-2270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2pPr>
            <a:lvl3pPr marL="287338" indent="-166688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>
                <a:solidFill>
                  <a:schemeClr val="bg2"/>
                </a:solidFill>
              </a:defRPr>
            </a:lvl3pPr>
            <a:lvl4pPr marL="393700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4pPr>
            <a:lvl5pPr marL="512763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 err="1"/>
              <a:t>GraphQL</a:t>
            </a:r>
            <a:r>
              <a:rPr lang="en-US" sz="3733" dirty="0"/>
              <a:t> overview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Schemas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Queries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Implementation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47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</a:t>
            </a:r>
            <a:r>
              <a:rPr lang="en-US" sz="2400" dirty="0" err="1"/>
              <a:t>GraphQL</a:t>
            </a:r>
            <a:r>
              <a:rPr lang="en-US" sz="2400" dirty="0"/>
              <a:t> features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Write </a:t>
            </a:r>
            <a:r>
              <a:rPr lang="en-US" sz="2400" dirty="0" err="1"/>
              <a:t>GraphQL</a:t>
            </a:r>
            <a:r>
              <a:rPr lang="en-US" sz="2400" dirty="0"/>
              <a:t> Queries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Implement </a:t>
            </a:r>
            <a:r>
              <a:rPr lang="en-US" sz="2400" dirty="0" err="1"/>
              <a:t>GraphQL</a:t>
            </a:r>
            <a:r>
              <a:rPr lang="en-US" sz="2400" dirty="0"/>
              <a:t> Query searches in a React App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063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E2D3F"/>
            </a:gs>
            <a:gs pos="100000">
              <a:srgbClr val="0A0D1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are the advantages of </a:t>
            </a:r>
            <a:r>
              <a:rPr lang="en-US" dirty="0" err="1"/>
              <a:t>GraphQL</a:t>
            </a:r>
            <a:r>
              <a:rPr lang="en-US" dirty="0"/>
              <a:t>?</a:t>
            </a:r>
          </a:p>
          <a:p>
            <a:r>
              <a:rPr lang="en-US" dirty="0"/>
              <a:t>What are its limitations?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365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601" y="1600200"/>
            <a:ext cx="4821529" cy="914400"/>
          </a:xfrm>
        </p:spPr>
        <p:txBody>
          <a:bodyPr>
            <a:noAutofit/>
          </a:bodyPr>
          <a:lstStyle/>
          <a:p>
            <a:r>
              <a:rPr lang="en-US" sz="5867" dirty="0">
                <a:solidFill>
                  <a:schemeClr val="bg1">
                    <a:lumMod val="85000"/>
                  </a:schemeClr>
                </a:solidFill>
              </a:rPr>
              <a:t>Thank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0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56779" y="1530752"/>
            <a:ext cx="8521540" cy="2923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Benefits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is an efficient and popular query language that is widely used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Optimizes RESTful calls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Clients are implementing </a:t>
            </a:r>
            <a:r>
              <a:rPr lang="en-US" sz="2800" dirty="0" err="1">
                <a:solidFill>
                  <a:srgbClr val="C4E3B0"/>
                </a:solidFill>
              </a:rPr>
              <a:t>GraphQL</a:t>
            </a:r>
            <a:endParaRPr lang="en-US" sz="2800" dirty="0">
              <a:solidFill>
                <a:srgbClr val="C4E3B0"/>
              </a:solidFill>
            </a:endParaRPr>
          </a:p>
          <a:p>
            <a:pPr marL="685749" indent="-228594">
              <a:buFont typeface="Arial" panose="020B0604020202020204" pitchFamily="34" charset="0"/>
              <a:buChar char="•"/>
            </a:pPr>
            <a:endParaRPr lang="en-US" sz="2667" dirty="0">
              <a:solidFill>
                <a:srgbClr val="C4E3B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969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949873-B026-DD4B-B8B8-08C27A5F86AB}"/>
              </a:ext>
            </a:extLst>
          </p:cNvPr>
          <p:cNvSpPr/>
          <p:nvPr/>
        </p:nvSpPr>
        <p:spPr>
          <a:xfrm>
            <a:off x="1895676" y="1704372"/>
            <a:ext cx="8521540" cy="3293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Key Topics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Overview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Querying </a:t>
            </a:r>
            <a:r>
              <a:rPr lang="en-US" sz="2800" dirty="0" err="1">
                <a:solidFill>
                  <a:srgbClr val="C4E3B0"/>
                </a:solidFill>
              </a:rPr>
              <a:t>GraphQL</a:t>
            </a:r>
            <a:endParaRPr lang="en-US" sz="28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Mutations in </a:t>
            </a:r>
            <a:r>
              <a:rPr lang="en-US" sz="2800" dirty="0" err="1">
                <a:solidFill>
                  <a:srgbClr val="C4E3B0"/>
                </a:solidFill>
              </a:rPr>
              <a:t>GraphQL</a:t>
            </a:r>
            <a:endParaRPr lang="en-US" sz="28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Implementing in React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667" dirty="0">
              <a:solidFill>
                <a:srgbClr val="C4E3B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85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Overview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6387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982782" y="2549415"/>
            <a:ext cx="7180549" cy="20825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Developed at Facebook to mitigate the problems of inadequate networks handling increased usage on inadequate mobile hardware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75EB8-3C9A-2341-A3B3-CB9918567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584" y="393660"/>
            <a:ext cx="7525062" cy="215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80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982782" y="2549415"/>
            <a:ext cx="7180549" cy="20825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Query control delegated to client side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Front end requests exactly what it needs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need to create additional server side endpoints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Retrieve only data the front end needs in a single request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75EB8-3C9A-2341-A3B3-CB9918567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584" y="393660"/>
            <a:ext cx="7525062" cy="215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88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3375" y="365125"/>
            <a:ext cx="10515600" cy="11636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67" dirty="0" err="1"/>
              <a:t>GraphQL</a:t>
            </a:r>
            <a:r>
              <a:rPr lang="en-US" sz="4267" dirty="0"/>
              <a:t> Architectures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39A67-9639-5145-8CE2-643E37540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766" y="1933492"/>
            <a:ext cx="6157874" cy="2338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B11109-5132-D64C-B1E9-5DAF10E51741}"/>
              </a:ext>
            </a:extLst>
          </p:cNvPr>
          <p:cNvSpPr txBox="1"/>
          <p:nvPr/>
        </p:nvSpPr>
        <p:spPr>
          <a:xfrm>
            <a:off x="5591175" y="4676932"/>
            <a:ext cx="183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Backing Database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CEB624-2E17-7745-BDD3-35D4A572CEFD}"/>
              </a:ext>
            </a:extLst>
          </p:cNvPr>
          <p:cNvSpPr/>
          <p:nvPr/>
        </p:nvSpPr>
        <p:spPr>
          <a:xfrm>
            <a:off x="2826811" y="6221998"/>
            <a:ext cx="6471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https://www.tutorialspoint.com/graphql/graphql_architecture.htm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8126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12114</TotalTime>
  <Words>585</Words>
  <Application>Microsoft Macintosh PowerPoint</Application>
  <PresentationFormat>Widescreen</PresentationFormat>
  <Paragraphs>114</Paragraphs>
  <Slides>35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Wingdings</vt:lpstr>
      <vt:lpstr>Office Theme</vt:lpstr>
      <vt:lpstr>PowerPoint Presentation</vt:lpstr>
      <vt:lpstr>App Feature / Scenario</vt:lpstr>
      <vt:lpstr>Course Objective: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Schema</vt:lpstr>
      <vt:lpstr>Schema</vt:lpstr>
      <vt:lpstr>PowerPoint Presentation</vt:lpstr>
      <vt:lpstr>PowerPoint Presentation</vt:lpstr>
      <vt:lpstr>PowerPoint Presentation</vt:lpstr>
      <vt:lpstr>Code Along Practice – Hit Live API for Developers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React</vt:lpstr>
      <vt:lpstr>Code Along Practice – GraphQL Search</vt:lpstr>
      <vt:lpstr>Utility File for Building Query Args String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</vt:lpstr>
      <vt:lpstr>Course Objective: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Monroe, Jason (Cognizant)</dc:creator>
  <cp:lastModifiedBy>Monroe, Jason (Cognizant)</cp:lastModifiedBy>
  <cp:revision>114</cp:revision>
  <dcterms:created xsi:type="dcterms:W3CDTF">2019-12-05T00:16:50Z</dcterms:created>
  <dcterms:modified xsi:type="dcterms:W3CDTF">2020-04-01T15:00:39Z</dcterms:modified>
</cp:coreProperties>
</file>